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76" r:id="rId4"/>
    <p:sldId id="275" r:id="rId5"/>
    <p:sldId id="259" r:id="rId6"/>
    <p:sldId id="267" r:id="rId7"/>
    <p:sldId id="269" r:id="rId8"/>
    <p:sldId id="283" r:id="rId9"/>
    <p:sldId id="284" r:id="rId10"/>
    <p:sldId id="280" r:id="rId11"/>
    <p:sldId id="285" r:id="rId12"/>
    <p:sldId id="281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0033"/>
    <a:srgbClr val="663300"/>
    <a:srgbClr val="996600"/>
    <a:srgbClr val="D6A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6" autoAdjust="0"/>
  </p:normalViewPr>
  <p:slideViewPr>
    <p:cSldViewPr snapToGrid="0">
      <p:cViewPr varScale="1">
        <p:scale>
          <a:sx n="59" d="100"/>
          <a:sy n="59" d="100"/>
        </p:scale>
        <p:origin x="-10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E980BC-747C-44A0-AC2D-78DCB844E57B}" type="doc">
      <dgm:prSet loTypeId="urn:microsoft.com/office/officeart/2005/8/layout/funnel1" loCatId="process" qsTypeId="urn:microsoft.com/office/officeart/2005/8/quickstyle/3d7" qsCatId="3D" csTypeId="urn:microsoft.com/office/officeart/2005/8/colors/accent3_5" csCatId="accent3" phldr="1"/>
      <dgm:spPr>
        <a:scene3d>
          <a:camera prst="orthographicFront" zoom="91000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8ACE3FD1-6ED2-4EAF-8E66-ABE3CF41F586}">
      <dgm:prSet phldrT="[Text]"/>
      <dgm:spPr>
        <a:scene3d>
          <a:camera prst="orthographicFront" zoom="91000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 শিরোনাম </a:t>
          </a:r>
          <a:endParaRPr lang="en-US" b="1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C9B6AC-D03E-49EE-B7EE-639A2070267B}" type="parTrans" cxnId="{14CCAB17-B918-4DD0-AD43-D0E2D413B6FD}">
      <dgm:prSet/>
      <dgm:spPr/>
      <dgm:t>
        <a:bodyPr/>
        <a:lstStyle/>
        <a:p>
          <a:endParaRPr lang="en-US"/>
        </a:p>
      </dgm:t>
    </dgm:pt>
    <dgm:pt modelId="{F1A6FDC7-9ECD-46D5-99D2-A9AB45EB6FD8}" type="sibTrans" cxnId="{14CCAB17-B918-4DD0-AD43-D0E2D413B6FD}">
      <dgm:prSet/>
      <dgm:spPr/>
      <dgm:t>
        <a:bodyPr/>
        <a:lstStyle/>
        <a:p>
          <a:endParaRPr lang="en-US"/>
        </a:p>
      </dgm:t>
    </dgm:pt>
    <dgm:pt modelId="{5A066E5C-7E4D-492E-9716-7DC295DC55FC}">
      <dgm:prSet phldrT="[Text]" phldr="1"/>
      <dgm:spPr/>
      <dgm:t>
        <a:bodyPr/>
        <a:lstStyle/>
        <a:p>
          <a:endParaRPr lang="en-US"/>
        </a:p>
      </dgm:t>
    </dgm:pt>
    <dgm:pt modelId="{3921ACF1-843A-4FFC-9211-770C0F85265F}" type="parTrans" cxnId="{B24590B8-0D00-434B-A5B0-E25D45D5CCB6}">
      <dgm:prSet/>
      <dgm:spPr/>
      <dgm:t>
        <a:bodyPr/>
        <a:lstStyle/>
        <a:p>
          <a:endParaRPr lang="en-US"/>
        </a:p>
      </dgm:t>
    </dgm:pt>
    <dgm:pt modelId="{DC196D5E-9AA9-4D0C-B94E-47DF4CFD928C}" type="sibTrans" cxnId="{B24590B8-0D00-434B-A5B0-E25D45D5CCB6}">
      <dgm:prSet/>
      <dgm:spPr/>
      <dgm:t>
        <a:bodyPr/>
        <a:lstStyle/>
        <a:p>
          <a:endParaRPr lang="en-US"/>
        </a:p>
      </dgm:t>
    </dgm:pt>
    <dgm:pt modelId="{24FBE665-42FA-4039-B317-489CBE7C2D58}" type="pres">
      <dgm:prSet presAssocID="{F7E980BC-747C-44A0-AC2D-78DCB844E57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3BA4F3-D3B3-4B46-9FC0-10040601624B}" type="pres">
      <dgm:prSet presAssocID="{F7E980BC-747C-44A0-AC2D-78DCB844E57B}" presName="ellipse" presStyleLbl="trBgShp" presStyleIdx="0" presStyleCnt="1" custScaleX="559072" custScaleY="1448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DB019E-251D-458E-BAB0-158E1C6F29F8}" type="pres">
      <dgm:prSet presAssocID="{F7E980BC-747C-44A0-AC2D-78DCB844E57B}" presName="arrow1" presStyleLbl="fgShp" presStyleIdx="0" presStyleCnt="1"/>
      <dgm:spPr/>
    </dgm:pt>
    <dgm:pt modelId="{64E79F15-EA98-4A0B-AF6F-6D8FC7661188}" type="pres">
      <dgm:prSet presAssocID="{F7E980BC-747C-44A0-AC2D-78DCB844E57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592BA-2D4A-4B08-956A-B184D28EB5E4}" type="pres">
      <dgm:prSet presAssocID="{5A066E5C-7E4D-492E-9716-7DC295DC55FC}" presName="item1" presStyleLbl="node1" presStyleIdx="0" presStyleCnt="1" custScaleX="669712" custScaleY="205281" custLinFactNeighborX="-5609" custLinFactNeighborY="-35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5DD8F-3925-4169-B0E9-5DD21CE401B0}" type="pres">
      <dgm:prSet presAssocID="{F7E980BC-747C-44A0-AC2D-78DCB844E57B}" presName="funnel" presStyleLbl="trAlignAcc1" presStyleIdx="0" presStyleCnt="1" custScaleX="515145" custLinFactNeighborX="-5543" custLinFactNeighborY="14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5906B03-067E-4A5E-929A-51C67155809D}" type="presOf" srcId="{5A066E5C-7E4D-492E-9716-7DC295DC55FC}" destId="{64E79F15-EA98-4A0B-AF6F-6D8FC7661188}" srcOrd="0" destOrd="0" presId="urn:microsoft.com/office/officeart/2005/8/layout/funnel1"/>
    <dgm:cxn modelId="{14CCAB17-B918-4DD0-AD43-D0E2D413B6FD}" srcId="{F7E980BC-747C-44A0-AC2D-78DCB844E57B}" destId="{8ACE3FD1-6ED2-4EAF-8E66-ABE3CF41F586}" srcOrd="0" destOrd="0" parTransId="{3AC9B6AC-D03E-49EE-B7EE-639A2070267B}" sibTransId="{F1A6FDC7-9ECD-46D5-99D2-A9AB45EB6FD8}"/>
    <dgm:cxn modelId="{6DFAEE7C-6AC7-493A-8CD5-77AE0ADBE624}" type="presOf" srcId="{F7E980BC-747C-44A0-AC2D-78DCB844E57B}" destId="{24FBE665-42FA-4039-B317-489CBE7C2D58}" srcOrd="0" destOrd="0" presId="urn:microsoft.com/office/officeart/2005/8/layout/funnel1"/>
    <dgm:cxn modelId="{B24590B8-0D00-434B-A5B0-E25D45D5CCB6}" srcId="{F7E980BC-747C-44A0-AC2D-78DCB844E57B}" destId="{5A066E5C-7E4D-492E-9716-7DC295DC55FC}" srcOrd="1" destOrd="0" parTransId="{3921ACF1-843A-4FFC-9211-770C0F85265F}" sibTransId="{DC196D5E-9AA9-4D0C-B94E-47DF4CFD928C}"/>
    <dgm:cxn modelId="{351BBCB0-C63E-435A-B8D6-F3E2AE9506F0}" type="presOf" srcId="{8ACE3FD1-6ED2-4EAF-8E66-ABE3CF41F586}" destId="{E2B592BA-2D4A-4B08-956A-B184D28EB5E4}" srcOrd="0" destOrd="0" presId="urn:microsoft.com/office/officeart/2005/8/layout/funnel1"/>
    <dgm:cxn modelId="{62565690-B1B5-456C-8F18-7B27BD61427A}" type="presParOf" srcId="{24FBE665-42FA-4039-B317-489CBE7C2D58}" destId="{333BA4F3-D3B3-4B46-9FC0-10040601624B}" srcOrd="0" destOrd="0" presId="urn:microsoft.com/office/officeart/2005/8/layout/funnel1"/>
    <dgm:cxn modelId="{93573082-55B9-4276-A2B4-883A80848F4F}" type="presParOf" srcId="{24FBE665-42FA-4039-B317-489CBE7C2D58}" destId="{6CDB019E-251D-458E-BAB0-158E1C6F29F8}" srcOrd="1" destOrd="0" presId="urn:microsoft.com/office/officeart/2005/8/layout/funnel1"/>
    <dgm:cxn modelId="{61278CD2-8C0B-4FA5-B7F4-F133BA0D1FBF}" type="presParOf" srcId="{24FBE665-42FA-4039-B317-489CBE7C2D58}" destId="{64E79F15-EA98-4A0B-AF6F-6D8FC7661188}" srcOrd="2" destOrd="0" presId="urn:microsoft.com/office/officeart/2005/8/layout/funnel1"/>
    <dgm:cxn modelId="{08FB3215-7C03-434C-9CB1-4727F0FD35FA}" type="presParOf" srcId="{24FBE665-42FA-4039-B317-489CBE7C2D58}" destId="{E2B592BA-2D4A-4B08-956A-B184D28EB5E4}" srcOrd="3" destOrd="0" presId="urn:microsoft.com/office/officeart/2005/8/layout/funnel1"/>
    <dgm:cxn modelId="{CE254B05-1103-4F03-BA95-92A932CE4900}" type="presParOf" srcId="{24FBE665-42FA-4039-B317-489CBE7C2D58}" destId="{A995DD8F-3925-4169-B0E9-5DD21CE401B0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241D64-225B-4DBF-8AC8-3F86541AFACB}" type="doc">
      <dgm:prSet loTypeId="urn:microsoft.com/office/officeart/2005/8/layout/vList4" loCatId="list" qsTypeId="urn:microsoft.com/office/officeart/2005/8/quickstyle/simple5" qsCatId="simple" csTypeId="urn:microsoft.com/office/officeart/2005/8/colors/colorful5" csCatId="colorful" phldr="1"/>
      <dgm:spPr>
        <a:scene3d>
          <a:camera prst="orthographicFront">
            <a:rot lat="21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FE4B9163-D2B1-4498-8D09-575CA5D9FA52}">
      <dgm:prSet phldrT="[Text]"/>
      <dgm:spPr>
        <a:ln>
          <a:noFill/>
        </a:ln>
        <a:effectLst>
          <a:glow rad="228600">
            <a:srgbClr val="990033">
              <a:alpha val="40000"/>
            </a:srgbClr>
          </a:glow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>
          <a:prstTxWarp prst="textWave2">
            <a:avLst/>
          </a:prstTxWarp>
        </a:bodyPr>
        <a:lstStyle/>
        <a:p>
          <a:pPr algn="ctr"/>
          <a:r>
            <a:rPr lang="bn-BD" u="sng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সরল সমীকরণ </a:t>
          </a:r>
          <a:endParaRPr lang="en-US" u="sng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B79722-75D9-4A0E-B0FB-B1F5024D6239}" type="parTrans" cxnId="{8D8D0EDB-0095-4DBD-AA0B-A1F832631BA9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03F871-AB9D-4E84-9C68-0F91BCBBC565}" type="sibTrans" cxnId="{8D8D0EDB-0095-4DBD-AA0B-A1F832631BA9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A0A848-8561-44E6-9DB3-4B1A945A4B46}" type="pres">
      <dgm:prSet presAssocID="{BA241D64-225B-4DBF-8AC8-3F86541AFAC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E11516-EC24-44FD-885B-2F1A223AFD91}" type="pres">
      <dgm:prSet presAssocID="{FE4B9163-D2B1-4498-8D09-575CA5D9FA52}" presName="comp" presStyleCnt="0"/>
      <dgm:spPr/>
    </dgm:pt>
    <dgm:pt modelId="{FA77338C-7A5E-40A0-9B8C-8B9D13690F99}" type="pres">
      <dgm:prSet presAssocID="{FE4B9163-D2B1-4498-8D09-575CA5D9FA52}" presName="box" presStyleLbl="node1" presStyleIdx="0" presStyleCnt="1" custLinFactNeighborY="-730"/>
      <dgm:spPr/>
      <dgm:t>
        <a:bodyPr/>
        <a:lstStyle/>
        <a:p>
          <a:endParaRPr lang="en-US"/>
        </a:p>
      </dgm:t>
    </dgm:pt>
    <dgm:pt modelId="{0C746D36-45E4-4BA9-9CF4-00DC31D6C7E6}" type="pres">
      <dgm:prSet presAssocID="{FE4B9163-D2B1-4498-8D09-575CA5D9FA52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solidFill>
            <a:srgbClr val="002060"/>
          </a:solidFill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27E4E476-6A25-4A0A-A47A-FEEA28CFF62F}" type="pres">
      <dgm:prSet presAssocID="{FE4B9163-D2B1-4498-8D09-575CA5D9FA5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6D420F-95DF-4A54-9F09-28536DEE9C08}" type="presOf" srcId="{BA241D64-225B-4DBF-8AC8-3F86541AFACB}" destId="{29A0A848-8561-44E6-9DB3-4B1A945A4B46}" srcOrd="0" destOrd="0" presId="urn:microsoft.com/office/officeart/2005/8/layout/vList4"/>
    <dgm:cxn modelId="{3145EDA7-CCB6-4B4C-9C2A-EC935D17502E}" type="presOf" srcId="{FE4B9163-D2B1-4498-8D09-575CA5D9FA52}" destId="{FA77338C-7A5E-40A0-9B8C-8B9D13690F99}" srcOrd="0" destOrd="0" presId="urn:microsoft.com/office/officeart/2005/8/layout/vList4"/>
    <dgm:cxn modelId="{8D8D0EDB-0095-4DBD-AA0B-A1F832631BA9}" srcId="{BA241D64-225B-4DBF-8AC8-3F86541AFACB}" destId="{FE4B9163-D2B1-4498-8D09-575CA5D9FA52}" srcOrd="0" destOrd="0" parTransId="{CCB79722-75D9-4A0E-B0FB-B1F5024D6239}" sibTransId="{0C03F871-AB9D-4E84-9C68-0F91BCBBC565}"/>
    <dgm:cxn modelId="{B2FE22DC-517B-470F-9F58-205CEB3849EC}" type="presOf" srcId="{FE4B9163-D2B1-4498-8D09-575CA5D9FA52}" destId="{27E4E476-6A25-4A0A-A47A-FEEA28CFF62F}" srcOrd="1" destOrd="0" presId="urn:microsoft.com/office/officeart/2005/8/layout/vList4"/>
    <dgm:cxn modelId="{CA76AFC8-128D-4694-89D9-993FEDBA1259}" type="presParOf" srcId="{29A0A848-8561-44E6-9DB3-4B1A945A4B46}" destId="{C3E11516-EC24-44FD-885B-2F1A223AFD91}" srcOrd="0" destOrd="0" presId="urn:microsoft.com/office/officeart/2005/8/layout/vList4"/>
    <dgm:cxn modelId="{16A7D63F-3518-433A-806A-72B0B550D063}" type="presParOf" srcId="{C3E11516-EC24-44FD-885B-2F1A223AFD91}" destId="{FA77338C-7A5E-40A0-9B8C-8B9D13690F99}" srcOrd="0" destOrd="0" presId="urn:microsoft.com/office/officeart/2005/8/layout/vList4"/>
    <dgm:cxn modelId="{EE439E82-6A5D-472E-8F16-3E466CC14A99}" type="presParOf" srcId="{C3E11516-EC24-44FD-885B-2F1A223AFD91}" destId="{0C746D36-45E4-4BA9-9CF4-00DC31D6C7E6}" srcOrd="1" destOrd="0" presId="urn:microsoft.com/office/officeart/2005/8/layout/vList4"/>
    <dgm:cxn modelId="{5C427AEE-3431-4771-B1B4-755C17995C68}" type="presParOf" srcId="{C3E11516-EC24-44FD-885B-2F1A223AFD91}" destId="{27E4E476-6A25-4A0A-A47A-FEEA28CFF62F}" srcOrd="2" destOrd="0" presId="urn:microsoft.com/office/officeart/2005/8/layout/vList4"/>
  </dgm:cxnLst>
  <dgm:bg>
    <a:effectLst>
      <a:glow rad="101600">
        <a:srgbClr val="990033">
          <a:alpha val="60000"/>
        </a:srgbClr>
      </a:glo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BA4F3-D3B3-4B46-9FC0-10040601624B}">
      <dsp:nvSpPr>
        <dsp:cNvPr id="0" name=""/>
        <dsp:cNvSpPr/>
      </dsp:nvSpPr>
      <dsp:spPr>
        <a:xfrm>
          <a:off x="-294540" y="140695"/>
          <a:ext cx="9320916" cy="8384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B019E-251D-458E-BAB0-158E1C6F29F8}">
      <dsp:nvSpPr>
        <dsp:cNvPr id="0" name=""/>
        <dsp:cNvSpPr/>
      </dsp:nvSpPr>
      <dsp:spPr>
        <a:xfrm>
          <a:off x="4206950" y="1688203"/>
          <a:ext cx="323103" cy="206786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79F15-EA98-4A0B-AF6F-6D8FC7661188}">
      <dsp:nvSpPr>
        <dsp:cNvPr id="0" name=""/>
        <dsp:cNvSpPr/>
      </dsp:nvSpPr>
      <dsp:spPr>
        <a:xfrm>
          <a:off x="3593054" y="1853631"/>
          <a:ext cx="1550895" cy="387723"/>
        </a:xfrm>
        <a:prstGeom prst="rect">
          <a:avLst/>
        </a:prstGeom>
        <a:noFill/>
        <a:ln>
          <a:noFill/>
        </a:ln>
        <a:effectLst/>
        <a:scene3d>
          <a:camera prst="orthographicFront" zoom="91000">
            <a:rot lat="0" lon="0" rev="0"/>
          </a:camera>
          <a:lightRig rig="soft" dir="t">
            <a:rot lat="0" lon="0" rev="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593054" y="1853631"/>
        <a:ext cx="1550895" cy="387723"/>
      </dsp:txXfrm>
    </dsp:sp>
    <dsp:sp modelId="{E2B592BA-2D4A-4B08-956A-B184D28EB5E4}">
      <dsp:nvSpPr>
        <dsp:cNvPr id="0" name=""/>
        <dsp:cNvSpPr/>
      </dsp:nvSpPr>
      <dsp:spPr>
        <a:xfrm>
          <a:off x="1159112" y="-173495"/>
          <a:ext cx="6058809" cy="185715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 zoom="91000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4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 শিরোনাম </a:t>
          </a:r>
          <a:endParaRPr lang="en-US" sz="6400" b="1" kern="1200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46404" y="98479"/>
        <a:ext cx="4284225" cy="1313206"/>
      </dsp:txXfrm>
    </dsp:sp>
    <dsp:sp modelId="{A995DD8F-3925-4169-B0E9-5DD21CE401B0}">
      <dsp:nvSpPr>
        <dsp:cNvPr id="0" name=""/>
        <dsp:cNvSpPr/>
      </dsp:nvSpPr>
      <dsp:spPr>
        <a:xfrm>
          <a:off x="-291956" y="219869"/>
          <a:ext cx="9320917" cy="1447502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7338C-7A5E-40A0-9B8C-8B9D13690F99}">
      <dsp:nvSpPr>
        <dsp:cNvPr id="0" name=""/>
        <dsp:cNvSpPr/>
      </dsp:nvSpPr>
      <dsp:spPr>
        <a:xfrm>
          <a:off x="0" y="0"/>
          <a:ext cx="6503648" cy="1812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glow rad="228600">
            <a:srgbClr val="990033">
              <a:alpha val="40000"/>
            </a:srgb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2100000" lon="0" rev="0"/>
          </a:camera>
          <a:lightRig rig="threePt" dir="t"/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prstTxWarp prst="textWave2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u="sng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সরল সমীকরণ </a:t>
          </a:r>
          <a:endParaRPr lang="en-US" sz="6500" u="sng" kern="1200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81937" y="0"/>
        <a:ext cx="5021710" cy="1812079"/>
      </dsp:txXfrm>
    </dsp:sp>
    <dsp:sp modelId="{0C746D36-45E4-4BA9-9CF4-00DC31D6C7E6}">
      <dsp:nvSpPr>
        <dsp:cNvPr id="0" name=""/>
        <dsp:cNvSpPr/>
      </dsp:nvSpPr>
      <dsp:spPr>
        <a:xfrm>
          <a:off x="181207" y="181207"/>
          <a:ext cx="1300729" cy="14496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solidFill>
            <a:srgbClr val="002060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1A4CB-CC9D-4535-9081-07021EA76AC6}" type="datetime12">
              <a:rPr lang="en-US" smtClean="0"/>
              <a:t>8:57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528C0-B146-46A4-A0BB-480D6683E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09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8D261-F8A0-461C-BAC7-F064D465FF63}" type="datetime12">
              <a:rPr lang="en-US" smtClean="0"/>
              <a:t>8:57 AM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82B15-3038-4420-A5BA-BE7F0B06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7520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157CE38-A846-406B-A138-B4E172C7BB87}" type="datetime12">
              <a:rPr lang="en-US" smtClean="0"/>
              <a:t>8:57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3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8:57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1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CFEE64F-CD06-4056-AC3F-71F30E9BAE10}" type="datetime12">
              <a:rPr lang="en-US" smtClean="0"/>
              <a:t>8:57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8:57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8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2E1E136-0374-4D7C-84A5-49590D7200DC}" type="datetime12">
              <a:rPr lang="en-US" smtClean="0"/>
              <a:t>8:57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24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8:57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5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8:57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47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8:57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5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8:57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26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8:57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9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  <a:prstGeom prst="rect">
            <a:avLst/>
          </a:prstGeo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95E7E0C-7A07-4ABF-9AEB-5CBDC8292EFD}" type="datetime12">
              <a:rPr lang="en-US" smtClean="0"/>
              <a:t>8:57 AM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as-IN" smtClean="0"/>
              <a:t>ডিজিটাল কনটেন্ট  প্রতিযোগিতা-২০১৪ 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70BD5E-429C-4C22-BB4B-6357D0FD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03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31520"/>
            <a:ext cx="768096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45EE-1490-4642-A39B-C655473A920F}" type="datetime12">
              <a:rPr lang="en-US" smtClean="0"/>
              <a:t>8:57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ডিজিটাল কনটেন্ট  প্রতিযোগিতা-২০১৪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/>
          <a:lstStyle/>
          <a:p>
            <a:fld id="{5670BD5E-429C-4C22-BB4B-6357D0FD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5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F636-D3D3-43AF-BDC2-193F1CE8FFC1}" type="datetime12">
              <a:rPr lang="en-US" smtClean="0"/>
              <a:t>8:57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ডিজিটাল কনটেন্ট  প্রতিযোগিতা-২০১৪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/>
          <a:lstStyle/>
          <a:p>
            <a:fld id="{5670BD5E-429C-4C22-BB4B-6357D0FD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0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31520"/>
            <a:ext cx="768096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6B49-74BE-46D2-A5D7-F7BD23DD96BC}" type="datetime12">
              <a:rPr lang="en-US" smtClean="0"/>
              <a:t>8:57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ডিজিটাল কনটেন্ট  প্রতিযোগিতা-২০১৪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/>
          <a:lstStyle/>
          <a:p>
            <a:fld id="{5670BD5E-429C-4C22-BB4B-6357D0FD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2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8DCB860-B53C-4E28-8606-CFD41C8B8A5D}" type="datetime12">
              <a:rPr lang="en-US" smtClean="0"/>
              <a:t>8:57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  <a:prstGeom prst="rect">
            <a:avLst/>
          </a:prstGeom>
        </p:spPr>
        <p:txBody>
          <a:bodyPr/>
          <a:lstStyle/>
          <a:p>
            <a:fld id="{5670BD5E-429C-4C22-BB4B-6357D0FD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82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31520"/>
            <a:ext cx="768096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D5C6-FC5E-4124-A73A-335330F4D187}" type="datetime12">
              <a:rPr lang="en-US" smtClean="0"/>
              <a:t>8:57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ডিজিটাল কনটেন্ট  প্রতিযোগিতা-২০১৪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/>
          <a:lstStyle/>
          <a:p>
            <a:fld id="{5670BD5E-429C-4C22-BB4B-6357D0FD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9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31520"/>
            <a:ext cx="768096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FB24-16FA-485F-9C8B-BABAE6ECCFDE}" type="datetime12">
              <a:rPr lang="en-US" smtClean="0"/>
              <a:t>8:57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ডিজিটাল কনটেন্ট  প্রতিযোগিতা-২০১৪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/>
          <a:lstStyle/>
          <a:p>
            <a:fld id="{5670BD5E-429C-4C22-BB4B-6357D0FD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31520"/>
            <a:ext cx="768096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B189-4152-4A33-AB34-1E202E045C92}" type="datetime12">
              <a:rPr lang="en-US" smtClean="0"/>
              <a:t>8:57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ডিজিটাল কনটেন্ট  প্রতিযোগিতা-২০১৪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/>
          <a:lstStyle/>
          <a:p>
            <a:fld id="{5670BD5E-429C-4C22-BB4B-6357D0FD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4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E098-898E-485B-9BEC-1A5C9074F90F}" type="datetime12">
              <a:rPr lang="en-US" smtClean="0"/>
              <a:t>8:57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ডিজিটাল কনটেন্ট  প্রতিযোগিতা-২০১৪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/>
          <a:lstStyle/>
          <a:p>
            <a:fld id="{5670BD5E-429C-4C22-BB4B-6357D0FD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0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BBA9-FE11-40AA-A7EA-DFB6D0A52985}" type="datetime12">
              <a:rPr lang="en-US" smtClean="0"/>
              <a:t>8:57 AM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as-IN" smtClean="0"/>
              <a:t>ডিজিটাল কনটেন্ট  প্রতিযোগিতা-২০১৪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70BD5E-429C-4C22-BB4B-6357D0FDE4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94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A53BDC2-A1C4-4A77-9C3F-4D5C5DF8D5CF}" type="datetime12">
              <a:rPr lang="en-US" smtClean="0"/>
              <a:t>8:57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as-IN" smtClean="0"/>
              <a:t>ডিজিটাল কনটেন্ট  প্রতিযোগিতা-২০১৪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70BD5E-429C-4C22-BB4B-6357D0FDE4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980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668" y="6362700"/>
            <a:ext cx="679632" cy="233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A3EC45-CFEC-4A0B-9D69-755BCC142216}" type="datetime12">
              <a:rPr lang="en-US" smtClean="0"/>
              <a:t>8:57 AM</a:t>
            </a:fld>
            <a:endParaRPr lang="en-US"/>
          </a:p>
        </p:txBody>
      </p:sp>
      <p:sp>
        <p:nvSpPr>
          <p:cNvPr id="2" name="Frame 1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011300" y="581470"/>
            <a:ext cx="5260696" cy="1391603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4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54" y="2425522"/>
            <a:ext cx="3657600" cy="3200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680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0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9000">
              <a:schemeClr val="bg1"/>
            </a:gs>
            <a:gs pos="84000">
              <a:schemeClr val="bg1"/>
            </a:gs>
            <a:gs pos="90000">
              <a:srgbClr val="00B0F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9597" y="6388443"/>
            <a:ext cx="903083" cy="294434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fld id="{2492E098-898E-485B-9BEC-1A5C9074F90F}" type="datetime12">
              <a:rPr lang="en-US" sz="1400" b="1" smtClean="0">
                <a:ln/>
                <a:solidFill>
                  <a:srgbClr val="C00000"/>
                </a:solidFill>
              </a:rPr>
              <a:t>8:57 AM</a:t>
            </a:fld>
            <a:endParaRPr lang="en-US" sz="1400" b="1" dirty="0">
              <a:ln/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4102" y="2987765"/>
            <a:ext cx="587840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 smtClean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 কর ও সমাধানের শুদ্ধি পরীক্ষা কর ; </a:t>
            </a:r>
            <a:endParaRPr lang="en-US" sz="3200" b="1" dirty="0">
              <a:ln/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8422" y="3885362"/>
            <a:ext cx="38666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6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x + 2 = 4</a:t>
            </a:r>
            <a:endParaRPr lang="en-US" sz="3600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422" y="4844515"/>
            <a:ext cx="297797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6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খ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x </a:t>
            </a:r>
            <a:r>
              <a:rPr lang="bn-BD" sz="36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2</a:t>
            </a:r>
            <a:endParaRPr lang="en-US" sz="3600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7961" y="5742112"/>
            <a:ext cx="421104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6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গ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bn-BD" sz="36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5</a:t>
            </a:r>
            <a:endParaRPr lang="en-US" sz="3600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422" y="1263352"/>
            <a:ext cx="4481941" cy="9048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316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u="sng" dirty="0" smtClean="0">
                <a:ln/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5400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u="sng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u="sng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2" b="71372"/>
          <a:stretch/>
        </p:blipFill>
        <p:spPr>
          <a:xfrm>
            <a:off x="177458" y="152399"/>
            <a:ext cx="884859" cy="686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2" b="71372"/>
          <a:stretch/>
        </p:blipFill>
        <p:spPr>
          <a:xfrm>
            <a:off x="8095130" y="152399"/>
            <a:ext cx="884859" cy="686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164976" y="228602"/>
            <a:ext cx="4921623" cy="610184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4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1">
                <a:lumMod val="60000"/>
                <a:lumOff val="40000"/>
              </a:schemeClr>
            </a:gs>
            <a:gs pos="28000">
              <a:schemeClr val="bg1"/>
            </a:gs>
            <a:gs pos="84000">
              <a:schemeClr val="bg1"/>
            </a:gs>
            <a:gs pos="90000">
              <a:srgbClr val="00B0F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7647" y="2578968"/>
            <a:ext cx="7531229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2p +1=5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সমীকরণটির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চলক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47647" y="4021373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65863" y="4021372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P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47647" y="5307310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2p+1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65863" y="530730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p+1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47647" y="4021372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65863" y="4021371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47647" y="530730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2p+1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65863" y="530730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47647" y="4021372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3x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265863" y="4021371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47647" y="530730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3x+1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9035" y="2588951"/>
            <a:ext cx="7904728" cy="5909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 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 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3x +1=7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সমীকরণটির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বামপক্ষ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65863" y="530730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 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247647" y="4021372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265863" y="4021371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247647" y="530730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63922" y="2575101"/>
            <a:ext cx="7859841" cy="6047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৩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 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2p +1=5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সমীকরণটির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বীজ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নিচের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2901" y="913923"/>
            <a:ext cx="3439671" cy="124677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2" b="71372"/>
          <a:stretch/>
        </p:blipFill>
        <p:spPr>
          <a:xfrm>
            <a:off x="177458" y="152399"/>
            <a:ext cx="884859" cy="6863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2" b="71372"/>
          <a:stretch/>
        </p:blipFill>
        <p:spPr>
          <a:xfrm>
            <a:off x="8095130" y="152399"/>
            <a:ext cx="884859" cy="686386"/>
          </a:xfrm>
          <a:prstGeom prst="rect">
            <a:avLst/>
          </a:prstGeom>
        </p:spPr>
      </p:pic>
      <p:sp>
        <p:nvSpPr>
          <p:cNvPr id="31" name="Frame 30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4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0B0F0">
                <a:lumMod val="98000"/>
                <a:lumOff val="2000"/>
              </a:srgbClr>
            </a:gs>
            <a:gs pos="17000">
              <a:schemeClr val="bg1"/>
            </a:gs>
            <a:gs pos="80000">
              <a:schemeClr val="bg1"/>
            </a:gs>
            <a:gs pos="91000">
              <a:srgbClr val="00B0F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7240" y="6363730"/>
            <a:ext cx="927798" cy="331505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fld id="{2492E098-898E-485B-9BEC-1A5C9074F90F}" type="datetime12">
              <a:rPr lang="en-US" sz="1400" b="1" smtClean="0">
                <a:ln/>
                <a:solidFill>
                  <a:srgbClr val="C00000"/>
                </a:solidFill>
              </a:rPr>
              <a:t>8:57 AM</a:t>
            </a:fld>
            <a:endParaRPr lang="en-US" sz="1400" b="1" dirty="0">
              <a:ln/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7355" y="2522183"/>
            <a:ext cx="735263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/>
            <a:r>
              <a:rPr lang="bn-BD" sz="3600" b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 </a:t>
            </a:r>
            <a:r>
              <a:rPr lang="en-US" sz="36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  <a:r>
              <a:rPr lang="en-US" sz="3600" b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x+10 </a:t>
            </a:r>
          </a:p>
          <a:p>
            <a:pPr lvl="0"/>
            <a:r>
              <a:rPr lang="bn-BD" sz="3600" b="1" smtClean="0">
                <a:ln/>
                <a:latin typeface="Times New Roman" panose="02020603050405020304" pitchFamily="18" charset="0"/>
                <a:cs typeface="NikoshBAN" panose="02000000000000000000" pitchFamily="2" charset="0"/>
              </a:rPr>
              <a:t>সমীকরণের </a:t>
            </a:r>
            <a:r>
              <a:rPr lang="bn-BD" sz="3600" b="1" dirty="0">
                <a:ln/>
                <a:latin typeface="Times New Roman" panose="02020603050405020304" pitchFamily="18" charset="0"/>
                <a:cs typeface="NikoshBAN" panose="02000000000000000000" pitchFamily="2" charset="0"/>
              </a:rPr>
              <a:t>সমাধান কর </a:t>
            </a:r>
            <a:r>
              <a:rPr lang="bn-BD" sz="3600" b="1" dirty="0" smtClean="0">
                <a:ln/>
                <a:latin typeface="Times New Roman" panose="02020603050405020304" pitchFamily="18" charset="0"/>
                <a:cs typeface="NikoshBAN" panose="02000000000000000000" pitchFamily="2" charset="0"/>
              </a:rPr>
              <a:t>এবং সমাধানের</a:t>
            </a:r>
          </a:p>
          <a:p>
            <a:pPr lvl="0"/>
            <a:r>
              <a:rPr lang="bn-BD" sz="3600" b="1" dirty="0">
                <a:ln/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/>
                <a:latin typeface="Times New Roman" panose="02020603050405020304" pitchFamily="18" charset="0"/>
                <a:cs typeface="NikoshBAN" panose="02000000000000000000" pitchFamily="2" charset="0"/>
              </a:rPr>
              <a:t>   শুদ্ধি পরীক্ষা কর । </a:t>
            </a:r>
            <a:endParaRPr lang="bn-BD" sz="36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3425" y="838785"/>
            <a:ext cx="3790596" cy="13709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-507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b="1" u="sng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</a:t>
            </a:r>
            <a:r>
              <a:rPr lang="bn-BD" sz="6000" b="1" u="sng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u="sng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2" b="71372"/>
          <a:stretch/>
        </p:blipFill>
        <p:spPr>
          <a:xfrm>
            <a:off x="177458" y="152399"/>
            <a:ext cx="884859" cy="686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2" b="71372"/>
          <a:stretch/>
        </p:blipFill>
        <p:spPr>
          <a:xfrm>
            <a:off x="8095130" y="152399"/>
            <a:ext cx="884859" cy="686386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4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00B0F0">
                <a:lumMod val="98000"/>
                <a:lumOff val="2000"/>
              </a:srgbClr>
            </a:gs>
            <a:gs pos="32000">
              <a:schemeClr val="bg1"/>
            </a:gs>
            <a:gs pos="65000">
              <a:schemeClr val="bg1"/>
            </a:gs>
            <a:gs pos="78000">
              <a:srgbClr val="00B0F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329981"/>
            <a:ext cx="8412480" cy="616539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12533" y="711737"/>
            <a:ext cx="6998309" cy="1581883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2543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4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3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62078" y="6178378"/>
            <a:ext cx="1160095" cy="494271"/>
          </a:xfrm>
        </p:spPr>
        <p:txBody>
          <a:bodyPr/>
          <a:lstStyle/>
          <a:p>
            <a:fld id="{7A64B669-F825-4D45-862B-D6A963CEC27E}" type="datetime12">
              <a:rPr lang="en-US" sz="1800" smtClean="0"/>
              <a:t>8:57 AM</a:t>
            </a:fld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893194" y="1463476"/>
            <a:ext cx="1841680" cy="203132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মোঃনাজিম</a:t>
            </a:r>
            <a:r>
              <a:rPr lang="en-US" sz="2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তালুকদার</a:t>
            </a:r>
            <a:r>
              <a:rPr lang="bn-BD" sz="2000" dirty="0" smtClean="0">
                <a:ln w="0"/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2000" dirty="0" smtClean="0">
              <a:ln w="0"/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1600" dirty="0" smtClean="0">
                <a:ln w="0"/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" pitchFamily="2" charset="0"/>
                <a:cs typeface="Nikosh" pitchFamily="2" charset="0"/>
              </a:rPr>
              <a:t>সহকারী শিক্ষক (গণিত</a:t>
            </a:r>
            <a:r>
              <a:rPr lang="en-US" sz="1600" dirty="0" smtClean="0">
                <a:ln w="0"/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" pitchFamily="2" charset="0"/>
                <a:cs typeface="Nikosh" pitchFamily="2" charset="0"/>
              </a:rPr>
              <a:t>)</a:t>
            </a:r>
            <a:r>
              <a:rPr lang="bn-BD" sz="1600" dirty="0" smtClean="0">
                <a:ln w="0"/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1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পদ্মপাড়া</a:t>
            </a:r>
            <a:r>
              <a:rPr lang="en-US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রহমানিয়া</a:t>
            </a:r>
            <a:r>
              <a:rPr lang="en-US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গাবতলী</a:t>
            </a:r>
            <a:r>
              <a:rPr lang="en-US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5422005" y="1324976"/>
            <a:ext cx="1767625" cy="230832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অষ্ট</a:t>
            </a:r>
            <a:r>
              <a:rPr lang="bn-BD" sz="20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bn-IN" sz="20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20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</a:p>
          <a:p>
            <a:pPr algn="ctr"/>
            <a:r>
              <a:rPr lang="bn-BD" sz="200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সরল </a:t>
            </a:r>
            <a:r>
              <a:rPr lang="bn-BD" sz="200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সহসমীকরণ </a:t>
            </a:r>
            <a:endParaRPr lang="en-US" sz="200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0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00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২/</a:t>
            </a:r>
            <a:r>
              <a:rPr lang="bn-IN" sz="200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200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200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20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8</a:t>
            </a:r>
            <a:endParaRPr lang="en-US" sz="16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4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1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9000">
              <a:schemeClr val="bg1"/>
            </a:gs>
            <a:gs pos="84000">
              <a:schemeClr val="bg1"/>
            </a:gs>
            <a:gs pos="90000">
              <a:srgbClr val="00B0F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E098-898E-485B-9BEC-1A5C9074F90F}" type="datetime12">
              <a:rPr lang="en-US" smtClean="0"/>
              <a:t>8:57 AM</a:t>
            </a:fld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276135"/>
              </p:ext>
            </p:extLst>
          </p:nvPr>
        </p:nvGraphicFramePr>
        <p:xfrm>
          <a:off x="3263846" y="4131800"/>
          <a:ext cx="2197839" cy="1258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63846" y="4131800"/>
                        <a:ext cx="2197839" cy="1258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loud Callout 8"/>
          <p:cNvSpPr/>
          <p:nvPr/>
        </p:nvSpPr>
        <p:spPr>
          <a:xfrm>
            <a:off x="1273903" y="1231558"/>
            <a:ext cx="6703695" cy="1895474"/>
          </a:xfrm>
          <a:prstGeom prst="cloudCallout">
            <a:avLst>
              <a:gd name="adj1" fmla="val -3704"/>
              <a:gd name="adj2" fmla="val 96621"/>
            </a:avLst>
          </a:prstGeom>
          <a:solidFill>
            <a:srgbClr val="0070C0">
              <a:alpha val="17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>
                  <a:solidFill>
                    <a:srgbClr val="FF0000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</a:t>
            </a:r>
            <a:endParaRPr lang="en-US" sz="4400" b="1" dirty="0">
              <a:ln>
                <a:solidFill>
                  <a:srgbClr val="FF0000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2" b="71372"/>
          <a:stretch/>
        </p:blipFill>
        <p:spPr>
          <a:xfrm>
            <a:off x="313472" y="545172"/>
            <a:ext cx="884859" cy="686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2" b="71372"/>
          <a:stretch/>
        </p:blipFill>
        <p:spPr>
          <a:xfrm>
            <a:off x="7977598" y="495592"/>
            <a:ext cx="884859" cy="686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164976" y="228602"/>
            <a:ext cx="4921623" cy="610184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4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9000">
              <a:schemeClr val="bg1"/>
            </a:gs>
            <a:gs pos="84000">
              <a:schemeClr val="bg1"/>
            </a:gs>
            <a:gs pos="90000">
              <a:srgbClr val="00B0F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9598" y="6624320"/>
            <a:ext cx="679632" cy="233680"/>
          </a:xfrm>
        </p:spPr>
        <p:txBody>
          <a:bodyPr/>
          <a:lstStyle/>
          <a:p>
            <a:fld id="{3A2B1070-B265-44C5-BFE4-44A9598815EF}" type="datetime12">
              <a:rPr lang="en-US" smtClean="0"/>
              <a:t>8:57 AM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47298462"/>
              </p:ext>
            </p:extLst>
          </p:nvPr>
        </p:nvGraphicFramePr>
        <p:xfrm>
          <a:off x="159598" y="1119840"/>
          <a:ext cx="8734420" cy="206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477702226"/>
              </p:ext>
            </p:extLst>
          </p:nvPr>
        </p:nvGraphicFramePr>
        <p:xfrm>
          <a:off x="1132828" y="3515810"/>
          <a:ext cx="6503648" cy="18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2" b="71372"/>
          <a:stretch/>
        </p:blipFill>
        <p:spPr>
          <a:xfrm>
            <a:off x="332004" y="533694"/>
            <a:ext cx="884859" cy="686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2" b="71372"/>
          <a:stretch/>
        </p:blipFill>
        <p:spPr>
          <a:xfrm>
            <a:off x="8095130" y="152399"/>
            <a:ext cx="884859" cy="686386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4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9000">
              <a:schemeClr val="bg1"/>
            </a:gs>
            <a:gs pos="84000">
              <a:schemeClr val="bg1"/>
            </a:gs>
            <a:gs pos="90000">
              <a:srgbClr val="00B0F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89216" y="1905000"/>
            <a:ext cx="1369360" cy="1036078"/>
          </a:xfrm>
          <a:prstGeom prst="roundRect">
            <a:avLst>
              <a:gd name="adj" fmla="val 31274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1940737" y="1930758"/>
            <a:ext cx="6764632" cy="1036078"/>
          </a:xfrm>
          <a:custGeom>
            <a:avLst/>
            <a:gdLst>
              <a:gd name="connsiteX0" fmla="*/ 0 w 5019040"/>
              <a:gd name="connsiteY0" fmla="*/ 169367 h 1016000"/>
              <a:gd name="connsiteX1" fmla="*/ 169367 w 5019040"/>
              <a:gd name="connsiteY1" fmla="*/ 0 h 1016000"/>
              <a:gd name="connsiteX2" fmla="*/ 4849673 w 5019040"/>
              <a:gd name="connsiteY2" fmla="*/ 0 h 1016000"/>
              <a:gd name="connsiteX3" fmla="*/ 5019040 w 5019040"/>
              <a:gd name="connsiteY3" fmla="*/ 169367 h 1016000"/>
              <a:gd name="connsiteX4" fmla="*/ 5019040 w 5019040"/>
              <a:gd name="connsiteY4" fmla="*/ 846633 h 1016000"/>
              <a:gd name="connsiteX5" fmla="*/ 4849673 w 5019040"/>
              <a:gd name="connsiteY5" fmla="*/ 1016000 h 1016000"/>
              <a:gd name="connsiteX6" fmla="*/ 169367 w 5019040"/>
              <a:gd name="connsiteY6" fmla="*/ 1016000 h 1016000"/>
              <a:gd name="connsiteX7" fmla="*/ 0 w 5019040"/>
              <a:gd name="connsiteY7" fmla="*/ 846633 h 1016000"/>
              <a:gd name="connsiteX8" fmla="*/ 0 w 5019040"/>
              <a:gd name="connsiteY8" fmla="*/ 169367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9040" h="1016000">
                <a:moveTo>
                  <a:pt x="0" y="169367"/>
                </a:moveTo>
                <a:cubicBezTo>
                  <a:pt x="0" y="75828"/>
                  <a:pt x="75828" y="0"/>
                  <a:pt x="169367" y="0"/>
                </a:cubicBezTo>
                <a:lnTo>
                  <a:pt x="4849673" y="0"/>
                </a:lnTo>
                <a:cubicBezTo>
                  <a:pt x="4943212" y="0"/>
                  <a:pt x="5019040" y="75828"/>
                  <a:pt x="5019040" y="169367"/>
                </a:cubicBezTo>
                <a:lnTo>
                  <a:pt x="5019040" y="846633"/>
                </a:lnTo>
                <a:cubicBezTo>
                  <a:pt x="5019040" y="940172"/>
                  <a:pt x="4943212" y="1016000"/>
                  <a:pt x="4849673" y="1016000"/>
                </a:cubicBezTo>
                <a:lnTo>
                  <a:pt x="169367" y="1016000"/>
                </a:lnTo>
                <a:cubicBezTo>
                  <a:pt x="75828" y="1016000"/>
                  <a:pt x="0" y="940172"/>
                  <a:pt x="0" y="846633"/>
                </a:cubicBezTo>
                <a:lnTo>
                  <a:pt x="0" y="169367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40080" rIns="0" bIns="0" numCol="1" spcCol="127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ও ব্যাখ্যা করতে পারবে ।  </a:t>
            </a:r>
            <a:endParaRPr lang="en-US" sz="3200" b="1" dirty="0" smtClean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kern="1200" dirty="0" smtClean="0">
                <a:ln/>
                <a:solidFill>
                  <a:schemeClr val="tx1"/>
                </a:solidFill>
              </a:rPr>
              <a:t> </a:t>
            </a:r>
            <a:endParaRPr lang="en-US" sz="3200" b="1" kern="1200" dirty="0">
              <a:ln/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9215" y="2978502"/>
            <a:ext cx="1369359" cy="1135478"/>
          </a:xfrm>
          <a:prstGeom prst="roundRect">
            <a:avLst>
              <a:gd name="adj" fmla="val 3946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1940737" y="2978503"/>
            <a:ext cx="6764632" cy="1172904"/>
          </a:xfrm>
          <a:custGeom>
            <a:avLst/>
            <a:gdLst>
              <a:gd name="connsiteX0" fmla="*/ 0 w 5019040"/>
              <a:gd name="connsiteY0" fmla="*/ 169367 h 1016000"/>
              <a:gd name="connsiteX1" fmla="*/ 169367 w 5019040"/>
              <a:gd name="connsiteY1" fmla="*/ 0 h 1016000"/>
              <a:gd name="connsiteX2" fmla="*/ 4849673 w 5019040"/>
              <a:gd name="connsiteY2" fmla="*/ 0 h 1016000"/>
              <a:gd name="connsiteX3" fmla="*/ 5019040 w 5019040"/>
              <a:gd name="connsiteY3" fmla="*/ 169367 h 1016000"/>
              <a:gd name="connsiteX4" fmla="*/ 5019040 w 5019040"/>
              <a:gd name="connsiteY4" fmla="*/ 846633 h 1016000"/>
              <a:gd name="connsiteX5" fmla="*/ 4849673 w 5019040"/>
              <a:gd name="connsiteY5" fmla="*/ 1016000 h 1016000"/>
              <a:gd name="connsiteX6" fmla="*/ 169367 w 5019040"/>
              <a:gd name="connsiteY6" fmla="*/ 1016000 h 1016000"/>
              <a:gd name="connsiteX7" fmla="*/ 0 w 5019040"/>
              <a:gd name="connsiteY7" fmla="*/ 846633 h 1016000"/>
              <a:gd name="connsiteX8" fmla="*/ 0 w 5019040"/>
              <a:gd name="connsiteY8" fmla="*/ 169367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9040" h="1016000">
                <a:moveTo>
                  <a:pt x="0" y="169367"/>
                </a:moveTo>
                <a:cubicBezTo>
                  <a:pt x="0" y="75828"/>
                  <a:pt x="75828" y="0"/>
                  <a:pt x="169367" y="0"/>
                </a:cubicBezTo>
                <a:lnTo>
                  <a:pt x="4849673" y="0"/>
                </a:lnTo>
                <a:cubicBezTo>
                  <a:pt x="4943212" y="0"/>
                  <a:pt x="5019040" y="75828"/>
                  <a:pt x="5019040" y="169367"/>
                </a:cubicBezTo>
                <a:lnTo>
                  <a:pt x="5019040" y="846633"/>
                </a:lnTo>
                <a:cubicBezTo>
                  <a:pt x="5019040" y="940172"/>
                  <a:pt x="4943212" y="1016000"/>
                  <a:pt x="4849673" y="1016000"/>
                </a:cubicBezTo>
                <a:lnTo>
                  <a:pt x="169367" y="1016000"/>
                </a:lnTo>
                <a:cubicBezTo>
                  <a:pt x="75828" y="1016000"/>
                  <a:pt x="0" y="940172"/>
                  <a:pt x="0" y="846633"/>
                </a:cubicBezTo>
                <a:lnTo>
                  <a:pt x="0" y="169367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4400" rIns="0" bIns="27719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বামপক্ষ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ডানপক্ষ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চলক সনাক্ত করতে পারবে । </a:t>
            </a:r>
            <a:endParaRPr lang="en-US" sz="3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9215" y="4239516"/>
            <a:ext cx="1369359" cy="1116107"/>
          </a:xfrm>
          <a:prstGeom prst="roundRect">
            <a:avLst>
              <a:gd name="adj" fmla="val 3946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1940737" y="4192470"/>
            <a:ext cx="6764632" cy="1176600"/>
          </a:xfrm>
          <a:custGeom>
            <a:avLst/>
            <a:gdLst>
              <a:gd name="connsiteX0" fmla="*/ 0 w 5019040"/>
              <a:gd name="connsiteY0" fmla="*/ 169367 h 1016000"/>
              <a:gd name="connsiteX1" fmla="*/ 169367 w 5019040"/>
              <a:gd name="connsiteY1" fmla="*/ 0 h 1016000"/>
              <a:gd name="connsiteX2" fmla="*/ 4849673 w 5019040"/>
              <a:gd name="connsiteY2" fmla="*/ 0 h 1016000"/>
              <a:gd name="connsiteX3" fmla="*/ 5019040 w 5019040"/>
              <a:gd name="connsiteY3" fmla="*/ 169367 h 1016000"/>
              <a:gd name="connsiteX4" fmla="*/ 5019040 w 5019040"/>
              <a:gd name="connsiteY4" fmla="*/ 846633 h 1016000"/>
              <a:gd name="connsiteX5" fmla="*/ 4849673 w 5019040"/>
              <a:gd name="connsiteY5" fmla="*/ 1016000 h 1016000"/>
              <a:gd name="connsiteX6" fmla="*/ 169367 w 5019040"/>
              <a:gd name="connsiteY6" fmla="*/ 1016000 h 1016000"/>
              <a:gd name="connsiteX7" fmla="*/ 0 w 5019040"/>
              <a:gd name="connsiteY7" fmla="*/ 846633 h 1016000"/>
              <a:gd name="connsiteX8" fmla="*/ 0 w 5019040"/>
              <a:gd name="connsiteY8" fmla="*/ 169367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9040" h="1016000">
                <a:moveTo>
                  <a:pt x="0" y="169367"/>
                </a:moveTo>
                <a:cubicBezTo>
                  <a:pt x="0" y="75828"/>
                  <a:pt x="75828" y="0"/>
                  <a:pt x="169367" y="0"/>
                </a:cubicBezTo>
                <a:lnTo>
                  <a:pt x="4849673" y="0"/>
                </a:lnTo>
                <a:cubicBezTo>
                  <a:pt x="4943212" y="0"/>
                  <a:pt x="5019040" y="75828"/>
                  <a:pt x="5019040" y="169367"/>
                </a:cubicBezTo>
                <a:lnTo>
                  <a:pt x="5019040" y="846633"/>
                </a:lnTo>
                <a:cubicBezTo>
                  <a:pt x="5019040" y="940172"/>
                  <a:pt x="4943212" y="1016000"/>
                  <a:pt x="4849673" y="1016000"/>
                </a:cubicBezTo>
                <a:lnTo>
                  <a:pt x="169367" y="1016000"/>
                </a:lnTo>
                <a:cubicBezTo>
                  <a:pt x="75828" y="1016000"/>
                  <a:pt x="0" y="940172"/>
                  <a:pt x="0" y="846633"/>
                </a:cubicBezTo>
                <a:lnTo>
                  <a:pt x="0" y="16936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22960" rIns="0" bIns="277190" numCol="1" spcCol="127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সমীকরণের স্বতঃসিদ্ধ ব্যাবহার করে সমাধান করতে পারবে ।  </a:t>
            </a:r>
            <a:endParaRPr lang="en-US" sz="3200" b="1" dirty="0" smtClean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 kern="1200" dirty="0">
              <a:ln/>
              <a:solidFill>
                <a:schemeClr val="tx1"/>
              </a:solidFill>
            </a:endParaRPr>
          </a:p>
        </p:txBody>
      </p:sp>
      <p:sp>
        <p:nvSpPr>
          <p:cNvPr id="13" name="Title 6"/>
          <p:cNvSpPr txBox="1">
            <a:spLocks/>
          </p:cNvSpPr>
          <p:nvPr/>
        </p:nvSpPr>
        <p:spPr>
          <a:xfrm>
            <a:off x="236503" y="236173"/>
            <a:ext cx="7953815" cy="1668827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6600" u="sng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6600" u="sng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6600" u="sng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9215" y="5476204"/>
            <a:ext cx="1369359" cy="1116107"/>
          </a:xfrm>
          <a:prstGeom prst="roundRect">
            <a:avLst>
              <a:gd name="adj" fmla="val 3946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940737" y="5429158"/>
            <a:ext cx="6764632" cy="1176600"/>
          </a:xfrm>
          <a:custGeom>
            <a:avLst/>
            <a:gdLst>
              <a:gd name="connsiteX0" fmla="*/ 0 w 5019040"/>
              <a:gd name="connsiteY0" fmla="*/ 169367 h 1016000"/>
              <a:gd name="connsiteX1" fmla="*/ 169367 w 5019040"/>
              <a:gd name="connsiteY1" fmla="*/ 0 h 1016000"/>
              <a:gd name="connsiteX2" fmla="*/ 4849673 w 5019040"/>
              <a:gd name="connsiteY2" fmla="*/ 0 h 1016000"/>
              <a:gd name="connsiteX3" fmla="*/ 5019040 w 5019040"/>
              <a:gd name="connsiteY3" fmla="*/ 169367 h 1016000"/>
              <a:gd name="connsiteX4" fmla="*/ 5019040 w 5019040"/>
              <a:gd name="connsiteY4" fmla="*/ 846633 h 1016000"/>
              <a:gd name="connsiteX5" fmla="*/ 4849673 w 5019040"/>
              <a:gd name="connsiteY5" fmla="*/ 1016000 h 1016000"/>
              <a:gd name="connsiteX6" fmla="*/ 169367 w 5019040"/>
              <a:gd name="connsiteY6" fmla="*/ 1016000 h 1016000"/>
              <a:gd name="connsiteX7" fmla="*/ 0 w 5019040"/>
              <a:gd name="connsiteY7" fmla="*/ 846633 h 1016000"/>
              <a:gd name="connsiteX8" fmla="*/ 0 w 5019040"/>
              <a:gd name="connsiteY8" fmla="*/ 169367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9040" h="1016000">
                <a:moveTo>
                  <a:pt x="0" y="169367"/>
                </a:moveTo>
                <a:cubicBezTo>
                  <a:pt x="0" y="75828"/>
                  <a:pt x="75828" y="0"/>
                  <a:pt x="169367" y="0"/>
                </a:cubicBezTo>
                <a:lnTo>
                  <a:pt x="4849673" y="0"/>
                </a:lnTo>
                <a:cubicBezTo>
                  <a:pt x="4943212" y="0"/>
                  <a:pt x="5019040" y="75828"/>
                  <a:pt x="5019040" y="169367"/>
                </a:cubicBezTo>
                <a:lnTo>
                  <a:pt x="5019040" y="846633"/>
                </a:lnTo>
                <a:cubicBezTo>
                  <a:pt x="5019040" y="940172"/>
                  <a:pt x="4943212" y="1016000"/>
                  <a:pt x="4849673" y="1016000"/>
                </a:cubicBezTo>
                <a:lnTo>
                  <a:pt x="169367" y="1016000"/>
                </a:lnTo>
                <a:cubicBezTo>
                  <a:pt x="75828" y="1016000"/>
                  <a:pt x="0" y="940172"/>
                  <a:pt x="0" y="846633"/>
                </a:cubicBezTo>
                <a:lnTo>
                  <a:pt x="0" y="169367"/>
                </a:lnTo>
                <a:close/>
              </a:path>
            </a:pathLst>
          </a:custGeom>
          <a:solidFill>
            <a:srgbClr val="99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22960" rIns="0" bIns="277190" numCol="1" spcCol="127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সমাধানের শুদ্ধিপরীক্ষা  করতে পারবে ।  </a:t>
            </a:r>
            <a:endParaRPr lang="en-US" sz="3200" b="1" dirty="0" smtClean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 kern="1200" dirty="0">
              <a:ln/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42" y="6219719"/>
            <a:ext cx="1105781" cy="386039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fld id="{8A1AEEC6-9A2D-4F53-A2E5-7B23DFF9A6E9}" type="datetime12">
              <a:rPr lang="en-US" sz="1600" b="1" smtClean="0">
                <a:ln/>
                <a:solidFill>
                  <a:srgbClr val="C00000"/>
                </a:solidFill>
              </a:rPr>
              <a:t>8:57 AM</a:t>
            </a:fld>
            <a:endParaRPr lang="en-US" sz="1600" b="1" dirty="0">
              <a:ln/>
              <a:solidFill>
                <a:srgbClr val="C00000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4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9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9000">
              <a:schemeClr val="bg1"/>
            </a:gs>
            <a:gs pos="84000">
              <a:schemeClr val="bg1"/>
            </a:gs>
            <a:gs pos="90000">
              <a:srgbClr val="00B0F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1955" y="6438969"/>
            <a:ext cx="679632" cy="233680"/>
          </a:xfrm>
        </p:spPr>
        <p:txBody>
          <a:bodyPr/>
          <a:lstStyle/>
          <a:p>
            <a:fld id="{9F7F7FE4-FE0D-4114-BC41-041BAA5DDBE5}" type="datetime12">
              <a:rPr lang="en-US" smtClean="0"/>
              <a:t>8:57 AM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8258" y="1949325"/>
            <a:ext cx="528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2484377" y="2092134"/>
            <a:ext cx="1013725" cy="1219345"/>
          </a:xfrm>
          <a:prstGeom prst="ellipse">
            <a:avLst/>
          </a:prstGeom>
          <a:noFill/>
          <a:ln w="53975">
            <a:solidFill>
              <a:srgbClr val="0D08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Oval 6"/>
          <p:cNvSpPr/>
          <p:nvPr/>
        </p:nvSpPr>
        <p:spPr>
          <a:xfrm>
            <a:off x="4726370" y="2091824"/>
            <a:ext cx="1013725" cy="1219345"/>
          </a:xfrm>
          <a:prstGeom prst="ellipse">
            <a:avLst/>
          </a:prstGeom>
          <a:noFill/>
          <a:ln w="53975">
            <a:solidFill>
              <a:srgbClr val="0D08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Oval 7"/>
          <p:cNvSpPr/>
          <p:nvPr/>
        </p:nvSpPr>
        <p:spPr>
          <a:xfrm>
            <a:off x="3206526" y="2091825"/>
            <a:ext cx="1013725" cy="1219345"/>
          </a:xfrm>
          <a:prstGeom prst="ellipse">
            <a:avLst/>
          </a:prstGeom>
          <a:noFill/>
          <a:ln w="53975">
            <a:solidFill>
              <a:srgbClr val="0D08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" name="TextBox 8"/>
          <p:cNvSpPr txBox="1"/>
          <p:nvPr/>
        </p:nvSpPr>
        <p:spPr>
          <a:xfrm>
            <a:off x="811480" y="5007120"/>
            <a:ext cx="7829779" cy="1200329"/>
          </a:xfrm>
          <a:prstGeom prst="rect">
            <a:avLst/>
          </a:prstGeom>
          <a:ln>
            <a:noFill/>
          </a:ln>
          <a:effectLst>
            <a:glow rad="228600">
              <a:srgbClr val="FF660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অজানা রাশি বা চলক ,প্রক্রিয়া ও সমান  চিহ্নযুক্ত গাণিতিক বাক্যকে  সমীকরণ বলে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7338" y="1205660"/>
            <a:ext cx="3034077" cy="584775"/>
          </a:xfrm>
          <a:prstGeom prst="rect">
            <a:avLst/>
          </a:prstGeom>
          <a:ln>
            <a:noFill/>
          </a:ln>
          <a:effectLst>
            <a:glow rad="228600">
              <a:srgbClr val="FF660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চলক বা অজানা রাশি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4376" y="3609055"/>
            <a:ext cx="2015534" cy="584775"/>
          </a:xfrm>
          <a:prstGeom prst="rect">
            <a:avLst/>
          </a:prstGeom>
          <a:ln>
            <a:noFill/>
          </a:ln>
          <a:effectLst>
            <a:glow rad="228600">
              <a:srgbClr val="FF660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 চিহ্ন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6370" y="3609054"/>
            <a:ext cx="1588965" cy="584775"/>
          </a:xfrm>
          <a:prstGeom prst="rect">
            <a:avLst/>
          </a:prstGeom>
          <a:ln>
            <a:noFill/>
          </a:ln>
          <a:effectLst>
            <a:glow rad="228600">
              <a:srgbClr val="FF660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 চিহ্ন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2" b="71372"/>
          <a:stretch/>
        </p:blipFill>
        <p:spPr>
          <a:xfrm>
            <a:off x="369050" y="420025"/>
            <a:ext cx="884859" cy="6863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2" b="71372"/>
          <a:stretch/>
        </p:blipFill>
        <p:spPr>
          <a:xfrm>
            <a:off x="7736884" y="500981"/>
            <a:ext cx="884859" cy="6863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159473" y="226625"/>
            <a:ext cx="4921623" cy="610184"/>
          </a:xfrm>
          <a:prstGeom prst="rect">
            <a:avLst/>
          </a:prstGeom>
        </p:spPr>
      </p:pic>
      <p:sp>
        <p:nvSpPr>
          <p:cNvPr id="16" name="Frame 15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4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8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9000">
              <a:schemeClr val="bg1"/>
            </a:gs>
            <a:gs pos="84000">
              <a:schemeClr val="bg1"/>
            </a:gs>
            <a:gs pos="90000">
              <a:srgbClr val="00B0F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6668" y="7932011"/>
            <a:ext cx="679632" cy="233680"/>
          </a:xfrm>
        </p:spPr>
        <p:txBody>
          <a:bodyPr/>
          <a:lstStyle/>
          <a:p>
            <a:fld id="{64904AA2-0170-40ED-9180-3EC1FEF4260A}" type="datetime12">
              <a:rPr lang="en-US" smtClean="0"/>
              <a:t>8:57 AM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1423" y="3344608"/>
            <a:ext cx="5601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401106" y="3344608"/>
            <a:ext cx="3491990" cy="1295313"/>
          </a:xfrm>
          <a:prstGeom prst="wedgeEllipseCallout">
            <a:avLst>
              <a:gd name="adj1" fmla="val -33436"/>
              <a:gd name="adj2" fmla="val 120363"/>
            </a:avLst>
          </a:prstGeom>
          <a:noFill/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5725798" y="3351041"/>
            <a:ext cx="1364284" cy="1187461"/>
          </a:xfrm>
          <a:prstGeom prst="wedgeEllipseCallout">
            <a:avLst>
              <a:gd name="adj1" fmla="val 69847"/>
              <a:gd name="adj2" fmla="val 127937"/>
            </a:avLst>
          </a:prstGeom>
          <a:noFill/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01106" y="5546423"/>
            <a:ext cx="151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পক্ষ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5626" y="5399178"/>
            <a:ext cx="151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 পক্ষ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0755" y="1934662"/>
            <a:ext cx="5379327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সমীকরণের বামপক্ষ ও ডানপক্ষ -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2" b="71372"/>
          <a:stretch/>
        </p:blipFill>
        <p:spPr>
          <a:xfrm>
            <a:off x="383520" y="578525"/>
            <a:ext cx="884859" cy="686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2" b="71372"/>
          <a:stretch/>
        </p:blipFill>
        <p:spPr>
          <a:xfrm>
            <a:off x="7921225" y="533694"/>
            <a:ext cx="884859" cy="686386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4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9000">
              <a:schemeClr val="bg1"/>
            </a:gs>
            <a:gs pos="84000">
              <a:schemeClr val="bg1"/>
            </a:gs>
            <a:gs pos="90000">
              <a:srgbClr val="00B0F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6467" y="1141440"/>
            <a:ext cx="289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5y - 2 = 3y + 8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553" y="1842632"/>
            <a:ext cx="469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5y – 2 + 2 = 3y + 8 + 2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4107" y="195035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উভয়পক্ষে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যোগ করে ]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553" y="2434052"/>
            <a:ext cx="3146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5y  = 3y + 10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552" y="3018827"/>
            <a:ext cx="439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5y -3y = 3y + 10 -3y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72322" y="3224351"/>
            <a:ext cx="3065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উভয়পক্ষে থেকে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3y </a:t>
            </a:r>
            <a:r>
              <a:rPr lang="bn-B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বিয়োগ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করে ]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552" y="3629819"/>
            <a:ext cx="2649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2y  =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82953" y="4240811"/>
                <a:ext cx="2649073" cy="990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0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53" y="4240811"/>
                <a:ext cx="2649073" cy="990592"/>
              </a:xfrm>
              <a:prstGeom prst="rect">
                <a:avLst/>
              </a:prstGeom>
              <a:blipFill rotWithShape="0">
                <a:blip r:embed="rId6"/>
                <a:stretch>
                  <a:fillRect l="-8525" b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684120" y="4584967"/>
            <a:ext cx="34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উভয়পক্ষকে 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দ্বারা ভাগ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করে ]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1294" y="5264712"/>
            <a:ext cx="2649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y =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4780" y="6027998"/>
            <a:ext cx="366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সমীকরণটির বীজ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2" b="71372"/>
          <a:stretch/>
        </p:blipFill>
        <p:spPr>
          <a:xfrm>
            <a:off x="329921" y="563276"/>
            <a:ext cx="884859" cy="6863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2" b="71372"/>
          <a:stretch/>
        </p:blipFill>
        <p:spPr>
          <a:xfrm>
            <a:off x="7877677" y="511761"/>
            <a:ext cx="884859" cy="686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0594" y="1179073"/>
            <a:ext cx="1898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 করঃ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4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9000">
              <a:schemeClr val="bg1"/>
            </a:gs>
            <a:gs pos="84000">
              <a:schemeClr val="bg1"/>
            </a:gs>
            <a:gs pos="90000">
              <a:srgbClr val="00B0F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1209" y="6487297"/>
            <a:ext cx="852617" cy="24687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fld id="{2492E098-898E-485B-9BEC-1A5C9074F90F}" type="datetime12">
              <a:rPr lang="en-US" sz="1400" b="1" smtClean="0">
                <a:ln/>
                <a:solidFill>
                  <a:srgbClr val="C00000"/>
                </a:solidFill>
              </a:rPr>
              <a:t>8:57 AM</a:t>
            </a:fld>
            <a:endParaRPr lang="en-US" sz="1400" b="1" dirty="0">
              <a:ln/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2317" y="712067"/>
            <a:ext cx="757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5y - 2 = 3y + 8  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সমীকরণটির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শুদ্ধি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6432" y="1425572"/>
            <a:ext cx="270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L.H.S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5y - 2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5413" y="2464796"/>
            <a:ext cx="181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25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- 2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5413" y="3075573"/>
            <a:ext cx="181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25413" y="4415012"/>
            <a:ext cx="1886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5 + 8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5413" y="4999787"/>
            <a:ext cx="181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 + 8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5413" y="5584562"/>
            <a:ext cx="1130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5413" y="1938343"/>
            <a:ext cx="181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5 - 2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6432" y="3801077"/>
            <a:ext cx="303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R.H.S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3y + 8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1266" y="6149400"/>
            <a:ext cx="3136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L.H.S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R.H.S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8531" y="2006156"/>
            <a:ext cx="2474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বসিয়ে ]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8530" y="4526503"/>
            <a:ext cx="2474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বসিয়ে ]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2" b="71372"/>
          <a:stretch/>
        </p:blipFill>
        <p:spPr>
          <a:xfrm>
            <a:off x="306247" y="347182"/>
            <a:ext cx="884859" cy="6863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2" b="71372"/>
          <a:stretch/>
        </p:blipFill>
        <p:spPr>
          <a:xfrm>
            <a:off x="7927705" y="347182"/>
            <a:ext cx="884859" cy="686386"/>
          </a:xfrm>
          <a:prstGeom prst="rect">
            <a:avLst/>
          </a:prstGeom>
        </p:spPr>
      </p:pic>
      <p:sp>
        <p:nvSpPr>
          <p:cNvPr id="18" name="Frame 17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4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9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867</TotalTime>
  <Words>425</Words>
  <Application>Microsoft Office PowerPoint</Application>
  <PresentationFormat>On-screen Show (4:3)</PresentationFormat>
  <Paragraphs>107</Paragraphs>
  <Slides>13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Savon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TSS</cp:lastModifiedBy>
  <cp:revision>188</cp:revision>
  <dcterms:created xsi:type="dcterms:W3CDTF">2014-03-28T15:54:32Z</dcterms:created>
  <dcterms:modified xsi:type="dcterms:W3CDTF">2018-06-03T02:59:39Z</dcterms:modified>
</cp:coreProperties>
</file>